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sldIdLst>
    <p:sldId id="256" r:id="rId2"/>
    <p:sldId id="261" r:id="rId3"/>
    <p:sldId id="265" r:id="rId4"/>
    <p:sldId id="273" r:id="rId5"/>
    <p:sldId id="272" r:id="rId6"/>
    <p:sldId id="270" r:id="rId7"/>
    <p:sldId id="288" r:id="rId8"/>
    <p:sldId id="263" r:id="rId9"/>
    <p:sldId id="296" r:id="rId10"/>
    <p:sldId id="297" r:id="rId11"/>
    <p:sldId id="298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277" autoAdjust="0"/>
  </p:normalViewPr>
  <p:slideViewPr>
    <p:cSldViewPr>
      <p:cViewPr varScale="1">
        <p:scale>
          <a:sx n="83" d="100"/>
          <a:sy n="83" d="100"/>
        </p:scale>
        <p:origin x="45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E537B-87B1-4AAE-8059-6B9D202C7BD0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09611-729E-49F1-9CF9-8EB626C6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3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9611-729E-49F1-9CF9-8EB626C639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961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548A81-23C1-4515-8508-E0119FB5258C}" type="datetimeFigureOut">
              <a:rPr lang="ru-RU" smtClean="0"/>
              <a:pPr/>
              <a:t>12.12.2016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53ACED-54E4-45D5-95C4-CD8B2566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20" y="1000108"/>
            <a:ext cx="8425184" cy="4464496"/>
          </a:xfrm>
          <a:prstGeom prst="rect">
            <a:avLst/>
          </a:prstGeom>
        </p:spPr>
      </p:pic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863600" y="2285992"/>
            <a:ext cx="734536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календарного плана официальных физкультурных мероприятий и спортивных мероприятий Мурманской области на 2017 год</a:t>
            </a: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443663" y="332656"/>
            <a:ext cx="2376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600" dirty="0">
                <a:latin typeface="Century Gothic" pitchFamily="34" charset="0"/>
              </a:rPr>
              <a:t>   </a:t>
            </a:r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16 декабря 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2016 г.</a:t>
            </a:r>
          </a:p>
          <a:p>
            <a:pPr algn="ctr" eaLnBrk="1" hangingPunct="1"/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г. Мурманск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328159" y="5554687"/>
            <a:ext cx="44597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Начальник отдела спортивно-массовой работы и спорта высших достижений  </a:t>
            </a:r>
            <a:r>
              <a:rPr lang="ru-RU" sz="1600" dirty="0">
                <a:latin typeface="Century Gothic" pitchFamily="34" charset="0"/>
                <a:cs typeface="Times New Roman" pitchFamily="18" charset="0"/>
              </a:rPr>
              <a:t>Комитета по физической культуре и спорту Мурманской области</a:t>
            </a:r>
          </a:p>
          <a:p>
            <a:pPr eaLnBrk="1" hangingPunct="1"/>
            <a:r>
              <a:rPr lang="ru-RU" sz="1600" dirty="0" smtClean="0">
                <a:latin typeface="Century Gothic" pitchFamily="34" charset="0"/>
                <a:cs typeface="Times New Roman" pitchFamily="18" charset="0"/>
              </a:rPr>
              <a:t>И.А. Цыганкова</a:t>
            </a:r>
            <a:endParaRPr lang="ru-RU" sz="1600" dirty="0"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1714500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6609" name="Object 1"/>
          <p:cNvGraphicFramePr>
            <a:graphicFrameLocks noChangeAspect="1"/>
          </p:cNvGraphicFramePr>
          <p:nvPr/>
        </p:nvGraphicFramePr>
        <p:xfrm>
          <a:off x="7215206" y="4000504"/>
          <a:ext cx="147161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0" name="Точечный рисунок" r:id="rId5" imgW="11247619" imgH="12161905" progId="Paint.Picture">
                  <p:embed/>
                </p:oleObj>
              </mc:Choice>
              <mc:Fallback>
                <p:oleObj name="Точечный рисунок" r:id="rId5" imgW="11247619" imgH="12161905" progId="Paint.Pictur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206" y="4000504"/>
                        <a:ext cx="1471613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часть – ОФИЦИАЛЬНЫЕ  СПОРТИВНЫЕ МЕРОПРИЯТИЯ 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5643602" cy="2109790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50006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+mn-lt"/>
                          <a:ea typeface="Times New Roman"/>
                          <a:cs typeface="Times New Roman"/>
                        </a:rPr>
                        <a:t>Всероссийские соревнования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Этапы Кубка России 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по видам спорта: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альпинизм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err="1" smtClean="0">
                          <a:latin typeface="+mn-lt"/>
                          <a:ea typeface="Times New Roman"/>
                          <a:cs typeface="Times New Roman"/>
                        </a:rPr>
                        <a:t>пейнтбол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стендовая стрельба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71876"/>
            <a:ext cx="44291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8114" name="Picture 2" descr="http://zextrem.com/wp-content/uploads/2015/12/alpiv-hi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429124" cy="30718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часть – ОФИЦИАЛЬНЫЕ  СПОРТИВНЫЕ МЕРОПРИЯТИЯ 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5643602" cy="2109790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50006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+mn-lt"/>
                          <a:ea typeface="Times New Roman"/>
                          <a:cs typeface="Times New Roman"/>
                        </a:rPr>
                        <a:t>Всероссийские соревнования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бокс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биатлон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лыжные гонки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горнолыжный спорт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160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0"/>
            <a:ext cx="3071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429000"/>
            <a:ext cx="3000396" cy="23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6068" name="Picture 4" descr="http://severpost.ru/docs/upload/14587337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714356"/>
            <a:ext cx="3000353" cy="2143140"/>
          </a:xfrm>
          <a:prstGeom prst="rect">
            <a:avLst/>
          </a:prstGeom>
          <a:noFill/>
        </p:spPr>
      </p:pic>
      <p:pic>
        <p:nvPicPr>
          <p:cNvPr id="216072" name="Picture 8" descr="https://im1-tub-ru.yandex.net/i?id=d72f0b02dedbc10d23c9fee2d77349a7&amp;n=33&amp;h=215&amp;w=28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429000"/>
            <a:ext cx="2857489" cy="23574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3 часть – ОФИЦИАЛЬНЫЕ  ФИЗКУЛЬТУРНЫЕ И СПОРТИВНЫЕ МЕРОПРИЯТИЯ МИНИСТЕРСТВА ОБРАЗОВАНИЯ И НАУКИ </a:t>
            </a:r>
            <a:endParaRPr lang="ru-RU" sz="2000" dirty="0" smtClean="0"/>
          </a:p>
          <a:p>
            <a:pPr algn="ctr"/>
            <a:r>
              <a:rPr lang="ru-RU" sz="2000" b="1" dirty="0" smtClean="0"/>
              <a:t>МУРМАНСКОЙ ОБЛАСТИ</a:t>
            </a:r>
            <a:endParaRPr lang="ru-RU" sz="2000" dirty="0" smtClean="0"/>
          </a:p>
          <a:p>
            <a:pPr algn="ctr"/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1357298"/>
          <a:ext cx="8715436" cy="4292352"/>
        </p:xfrm>
        <a:graphic>
          <a:graphicData uri="http://schemas.openxmlformats.org/drawingml/2006/table">
            <a:tbl>
              <a:tblPr/>
              <a:tblGrid>
                <a:gridCol w="8715436"/>
              </a:tblGrid>
              <a:tr h="50006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 smtClean="0">
                          <a:latin typeface="+mn-lt"/>
                          <a:ea typeface="Times New Roman"/>
                          <a:cs typeface="Times New Roman"/>
                        </a:rPr>
                        <a:t>РЕГИОНАЛЬНЫЕ ЭТАПЫ Всероссийских соревнований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общероссийского проекта «Мини-футбол в школу»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Школьной  баскетбольной лиги «КЭС-БАСКЕТ»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лыжным гонкам на призы газеты «Пионерская правда»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волейболу «Серебряный мяч»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шахматам  «Белая ладья»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спортивных игр школьников  «Президентские  спортивные игры»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школьников  «Президентские состязания» (городские классы-команды)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футболу «Кожаный мяч»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юных хоккеистов клуба «Золотая шайба»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по хоккею с мячом на призы клуба «Плетеный мяч»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 конькобежному спорту «Серебряные коньки»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Формирование календарного плана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86822" y="64291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Основание</a:t>
            </a:r>
            <a:endParaRPr lang="ru-RU" sz="2400" b="1" dirty="0"/>
          </a:p>
        </p:txBody>
      </p:sp>
      <p:pic>
        <p:nvPicPr>
          <p:cNvPr id="195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429123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435768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6128" y="430171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Заявки на включение в календарный план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28599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        52 региональные спортивные федерации по видам спорта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688" y="1357298"/>
            <a:ext cx="885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Муниципальные образования Мурманской области:                   г. Апатиты, ЗАТО Североморск, ЗАТО </a:t>
            </a:r>
            <a:r>
              <a:rPr lang="ru-RU" sz="2400" b="1" dirty="0" err="1" smtClean="0"/>
              <a:t>Заозерск</a:t>
            </a:r>
            <a:r>
              <a:rPr lang="ru-RU" sz="2400" b="1" dirty="0" smtClean="0"/>
              <a:t>, Терский р-н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88" y="3143248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Не представили заявки: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688" y="3714752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3 региональные спортивные федерации по видам спорта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688" y="450057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Отклонена: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92867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Представили заявки: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688" y="5214950"/>
            <a:ext cx="885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cs typeface="Arial" pitchFamily="34" charset="0"/>
              </a:rPr>
              <a:t>Отклонена: 1 заявка, т.к. федерация не аккредитована </a:t>
            </a:r>
          </a:p>
        </p:txBody>
      </p:sp>
      <p:sp>
        <p:nvSpPr>
          <p:cNvPr id="14" name="Прямоугольник 7"/>
          <p:cNvSpPr>
            <a:spLocks noChangeArrowheads="1"/>
          </p:cNvSpPr>
          <p:nvPr/>
        </p:nvSpPr>
        <p:spPr bwMode="auto">
          <a:xfrm rot="10800000" flipV="1">
            <a:off x="285720" y="1357298"/>
            <a:ext cx="571500" cy="425450"/>
          </a:xfrm>
          <a:prstGeom prst="rect">
            <a:avLst/>
          </a:prstGeom>
          <a:solidFill>
            <a:srgbClr val="F8AEE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7"/>
          <p:cNvSpPr>
            <a:spLocks noChangeArrowheads="1"/>
          </p:cNvSpPr>
          <p:nvPr/>
        </p:nvSpPr>
        <p:spPr bwMode="auto">
          <a:xfrm rot="10800000" flipV="1">
            <a:off x="214282" y="2285992"/>
            <a:ext cx="571500" cy="425450"/>
          </a:xfrm>
          <a:prstGeom prst="rect">
            <a:avLst/>
          </a:prstGeom>
          <a:solidFill>
            <a:srgbClr val="F8AEE8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Календарный план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12474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Состоит из 3-х частей: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576" y="21624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 часть – официальные физкультурные мероприятия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664" y="28574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2 часть – официальные спортивные мероприятия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6450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 часть – официальные мероприятия Министерства образования и науки Мурманской области </a:t>
            </a:r>
            <a:endParaRPr lang="ru-RU" sz="2400" b="1" dirty="0"/>
          </a:p>
        </p:txBody>
      </p:sp>
      <p:pic>
        <p:nvPicPr>
          <p:cNvPr id="9" name="Picture 2" descr="W:\Министерство\Зимние олимпийские виды\Логотипы Сочи 2014\Figure_Skat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286388"/>
            <a:ext cx="428628" cy="474633"/>
          </a:xfrm>
          <a:prstGeom prst="rect">
            <a:avLst/>
          </a:prstGeom>
          <a:noFill/>
        </p:spPr>
      </p:pic>
      <p:pic>
        <p:nvPicPr>
          <p:cNvPr id="10" name="Picture 3" descr="W:\Министерство\Зимние олимпийские виды\Логотипы Сочи 2014\Biathl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286388"/>
            <a:ext cx="428628" cy="474633"/>
          </a:xfrm>
          <a:prstGeom prst="rect">
            <a:avLst/>
          </a:prstGeom>
          <a:noFill/>
        </p:spPr>
      </p:pic>
      <p:pic>
        <p:nvPicPr>
          <p:cNvPr id="11" name="Picture 4" descr="W:\Министерство\Зимние олимпийские виды\Логотипы Сочи 2014\Alpine_Skiin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8790" y="5311908"/>
            <a:ext cx="428628" cy="474633"/>
          </a:xfrm>
          <a:prstGeom prst="rect">
            <a:avLst/>
          </a:prstGeom>
          <a:noFill/>
        </p:spPr>
      </p:pic>
      <p:pic>
        <p:nvPicPr>
          <p:cNvPr id="12" name="Picture 5" descr="W:\Министерство\Зимние олимпийские виды\Логотипы Сочи 2014\Ski_Jump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5317032"/>
            <a:ext cx="414338" cy="458809"/>
          </a:xfrm>
          <a:prstGeom prst="rect">
            <a:avLst/>
          </a:prstGeom>
          <a:noFill/>
        </p:spPr>
      </p:pic>
      <p:pic>
        <p:nvPicPr>
          <p:cNvPr id="13" name="Picture 5" descr="W:\Министерство\Зимние олимпийские виды\Логотипы Сочи 2014\Ski_Jumping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6316" y="5317032"/>
            <a:ext cx="414338" cy="458809"/>
          </a:xfrm>
          <a:prstGeom prst="rect">
            <a:avLst/>
          </a:prstGeom>
          <a:noFill/>
        </p:spPr>
      </p:pic>
      <p:pic>
        <p:nvPicPr>
          <p:cNvPr id="14" name="Picture 6" descr="W:\Министерство\Зимние олимпийские виды\Логотипы Сочи 2014\Lug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5327732"/>
            <a:ext cx="414338" cy="458809"/>
          </a:xfrm>
          <a:prstGeom prst="rect">
            <a:avLst/>
          </a:prstGeom>
          <a:noFill/>
        </p:spPr>
      </p:pic>
      <p:pic>
        <p:nvPicPr>
          <p:cNvPr id="15" name="Picture 7" descr="W:\Министерство\Зимние олимпийские виды\Логотипы Сочи 2014\Snowboar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327732"/>
            <a:ext cx="428628" cy="474633"/>
          </a:xfrm>
          <a:prstGeom prst="rect">
            <a:avLst/>
          </a:prstGeom>
          <a:noFill/>
        </p:spPr>
      </p:pic>
      <p:pic>
        <p:nvPicPr>
          <p:cNvPr id="16" name="Picture 8" descr="W:\Министерство\Зимние олимпийские виды\Логотипы Сочи 2014\Freestyle_Skiing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311908"/>
            <a:ext cx="428628" cy="47463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1 часть – ОФИЦИАЛЬНЫЕ  ФИЗКУЛЬТУРНЫЕ МЕРОПРИЯТИЯ </a:t>
            </a:r>
            <a:endParaRPr lang="ru-RU" sz="2400" dirty="0" smtClean="0"/>
          </a:p>
          <a:p>
            <a:pPr algn="ctr"/>
            <a:r>
              <a:rPr lang="ru-RU" b="1" dirty="0" smtClean="0"/>
              <a:t> 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42985"/>
          <a:ext cx="5715040" cy="3453451"/>
        </p:xfrm>
        <a:graphic>
          <a:graphicData uri="http://schemas.openxmlformats.org/drawingml/2006/table">
            <a:tbl>
              <a:tblPr/>
              <a:tblGrid>
                <a:gridCol w="5715040"/>
              </a:tblGrid>
              <a:tr h="4286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мероприятия среди населения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Всероссийские соревнования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открытые региональные соревнования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мероприятия по внедрению комплекса ГТО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63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>
                          <a:tab pos="269875" algn="l"/>
                        </a:tabLst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комплексные мероприятия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2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мероприятия среди лиц среднего и старшего возрастов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</a:tabLs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мероприятия среди инвалидов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0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соревнования с участием иностранных спортсменов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3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VIII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Спартакиада  учащихся России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акции и конкурсы</a:t>
                      </a:r>
                    </a:p>
                  </a:txBody>
                  <a:tcPr marL="65620" marR="656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Рисунок 15" descr="20141005_1353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071546"/>
            <a:ext cx="2500312" cy="321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86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572008"/>
            <a:ext cx="2143108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572008"/>
            <a:ext cx="3000395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866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4429132"/>
            <a:ext cx="200023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214291"/>
          <a:ext cx="8501122" cy="818207"/>
        </p:xfrm>
        <a:graphic>
          <a:graphicData uri="http://schemas.openxmlformats.org/drawingml/2006/table">
            <a:tbl>
              <a:tblPr/>
              <a:tblGrid>
                <a:gridCol w="8501122"/>
              </a:tblGrid>
              <a:tr h="81820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 часть – ОФИЦИАЛЬНЫЕ  ФИЗКУЛЬТУРНЫЕ МЕРОПРИЯТИЯ </a:t>
                      </a:r>
                      <a:endParaRPr lang="ru-RU" sz="2400" dirty="0" smtClean="0"/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000108"/>
          <a:ext cx="8643998" cy="5289635"/>
        </p:xfrm>
        <a:graphic>
          <a:graphicData uri="http://schemas.openxmlformats.org/drawingml/2006/table">
            <a:tbl>
              <a:tblPr/>
              <a:tblGrid>
                <a:gridCol w="582994"/>
                <a:gridCol w="6489368"/>
                <a:gridCol w="1571636"/>
              </a:tblGrid>
              <a:tr h="500066">
                <a:tc gridSpan="3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+mn-lt"/>
                          <a:ea typeface="Times New Roman"/>
                          <a:cs typeface="Times New Roman"/>
                        </a:rPr>
                        <a:t>Всероссийские соревнования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Всероссийский день снега 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15 января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Открытая Всероссийская массовая лыжная гонка  «Лыжня России»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12 февраля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Открытые Всероссийские массовые соревнования по конькобежному спорту «Лед надежды нашей»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05 февраля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День зимних видов спорта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07 февраля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Всероссийские массовые соревнования по спортивному ориентированию «Российский Азимут»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21 мая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85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Всероссийские массовые соревнования по баскетболу «Оранжевый мяч»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12 августа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Всероссийский день бега «Кросс нации»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+mn-lt"/>
                          <a:ea typeface="Times New Roman"/>
                          <a:cs typeface="Times New Roman"/>
                        </a:rPr>
                        <a:t>17 сентября 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Всероссийский день ходьбы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октября  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Всероссийский день самбо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+mn-lt"/>
                          <a:ea typeface="Times New Roman"/>
                          <a:cs typeface="Times New Roman"/>
                        </a:rPr>
                        <a:t>16 ноября</a:t>
                      </a: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часть – ОФИЦИАЛЬНЫЕ  СПОРТИВНЫЕ МЕРОПРИЯТИЯ </a:t>
            </a:r>
            <a:endParaRPr lang="ru-RU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85720" y="1214422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Чемпионат Мурманской области  - 84 ед.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656" y="2071678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Другие соревнования – 8ед. 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643050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Первенства Мурманской области – 114 ед.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42918"/>
            <a:ext cx="8572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 счет средств областного бюджета: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3643314"/>
            <a:ext cx="8572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 счет средств бюджета региональных спортивных федераций и муниципальных образований:</a:t>
            </a:r>
          </a:p>
        </p:txBody>
      </p:sp>
      <p:pic>
        <p:nvPicPr>
          <p:cNvPr id="191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143488"/>
            <a:ext cx="257176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28596" y="4500570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Кубки Мурманской области, региональные соревнования – 68 ед.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2500306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Праздник Севера – 8 ед.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7158" y="3000372"/>
            <a:ext cx="8572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Мероприятия в рамках Праздника Севера – 7 ед. </a:t>
            </a:r>
            <a:endParaRPr lang="ru-RU" sz="2000" b="1" dirty="0"/>
          </a:p>
        </p:txBody>
      </p:sp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5143512"/>
            <a:ext cx="2286016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1214422"/>
            <a:ext cx="171451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14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143512"/>
            <a:ext cx="247778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часть – ОФИЦИАЛЬНЫЕ  СПОРТИВНЫЕ МЕРОПРИЯТИЯ </a:t>
            </a:r>
            <a:endParaRPr lang="ru-RU" sz="2000" dirty="0" smtClean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85720" y="714356"/>
          <a:ext cx="8429684" cy="4088892"/>
        </p:xfrm>
        <a:graphic>
          <a:graphicData uri="http://schemas.openxmlformats.org/drawingml/2006/table">
            <a:tbl>
              <a:tblPr/>
              <a:tblGrid>
                <a:gridCol w="568540"/>
                <a:gridCol w="5074472"/>
                <a:gridCol w="2786672"/>
              </a:tblGrid>
              <a:tr h="500066">
                <a:tc gridSpan="3"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+mn-lt"/>
                          <a:ea typeface="Times New Roman"/>
                          <a:cs typeface="Times New Roman"/>
                        </a:rPr>
                        <a:t>Всероссийские соревнования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Чемпионат России по альпинизму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 марта-02 апреля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г. Кировск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Чемпионат России по парусному спорту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21-27 марта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Кольский р-н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Чемпионат России по горнолыжному спорту среди глухих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10-17 марта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Кировск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Полярные Зори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Чемпионаты России по лыжным гонкам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7-8 апреля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Апатиты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8-9 апреля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Мончегорск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929198"/>
            <a:ext cx="2518900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929198"/>
            <a:ext cx="2786081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4929198"/>
            <a:ext cx="2778381" cy="182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2 часть – ОФИЦИАЛЬНЫЕ  СПОРТИВНЫЕ МЕРОПРИЯТИЯ </a:t>
            </a:r>
            <a:endParaRPr lang="ru-RU" sz="2000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714356"/>
          <a:ext cx="5643602" cy="4913950"/>
        </p:xfrm>
        <a:graphic>
          <a:graphicData uri="http://schemas.openxmlformats.org/drawingml/2006/table">
            <a:tbl>
              <a:tblPr/>
              <a:tblGrid>
                <a:gridCol w="5643602"/>
              </a:tblGrid>
              <a:tr h="500066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+mn-lt"/>
                          <a:ea typeface="Times New Roman"/>
                          <a:cs typeface="Times New Roman"/>
                        </a:rPr>
                        <a:t>Всероссийские соревнования 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Чемпионаты</a:t>
                      </a:r>
                      <a:r>
                        <a:rPr lang="ru-RU" sz="20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и первенства СЗФО по видам спорта: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альпинизм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бокс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дзюдо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горнолыжный спорт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конькобежный спорт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греко-римская борьба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-ушу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хоккей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- танцевальный спорт</a:t>
                      </a: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2000" dirty="0" smtClean="0">
                          <a:latin typeface="+mn-lt"/>
                          <a:ea typeface="Times New Roman"/>
                          <a:cs typeface="Times New Roman"/>
                        </a:rPr>
                        <a:t>спортивно-прикладное собаководство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ru-RU" sz="2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31432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286124"/>
            <a:ext cx="3071802" cy="228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2376</TotalTime>
  <Words>600</Words>
  <Application>Microsoft Office PowerPoint</Application>
  <PresentationFormat>Экран (4:3)</PresentationFormat>
  <Paragraphs>139</Paragraphs>
  <Slides>12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Arial Unicode MS</vt:lpstr>
      <vt:lpstr>Arial</vt:lpstr>
      <vt:lpstr>Book Antiqua</vt:lpstr>
      <vt:lpstr>Calibri</vt:lpstr>
      <vt:lpstr>Century Gothic</vt:lpstr>
      <vt:lpstr>Lucida Sans</vt:lpstr>
      <vt:lpstr>Times New Roman</vt:lpstr>
      <vt:lpstr>Wingdings</vt:lpstr>
      <vt:lpstr>Wingdings 2</vt:lpstr>
      <vt:lpstr>Wingdings 3</vt:lpstr>
      <vt:lpstr>Апекс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mankhanov</dc:creator>
  <cp:lastModifiedBy>Богданов В.В.</cp:lastModifiedBy>
  <cp:revision>244</cp:revision>
  <dcterms:created xsi:type="dcterms:W3CDTF">2012-09-19T07:53:29Z</dcterms:created>
  <dcterms:modified xsi:type="dcterms:W3CDTF">2016-12-12T14:36:38Z</dcterms:modified>
</cp:coreProperties>
</file>